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04" r:id="rId2"/>
    <p:sldId id="296" r:id="rId3"/>
    <p:sldId id="298" r:id="rId4"/>
    <p:sldId id="321" r:id="rId5"/>
    <p:sldId id="302" r:id="rId6"/>
    <p:sldId id="301" r:id="rId7"/>
    <p:sldId id="303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5F5F"/>
    <a:srgbClr val="769535"/>
    <a:srgbClr val="2787A0"/>
    <a:srgbClr val="2C5D98"/>
    <a:srgbClr val="1D6579"/>
    <a:srgbClr val="1F41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25" autoAdjust="0"/>
    <p:restoredTop sz="96400" autoAdjust="0"/>
  </p:normalViewPr>
  <p:slideViewPr>
    <p:cSldViewPr>
      <p:cViewPr varScale="1">
        <p:scale>
          <a:sx n="117" d="100"/>
          <a:sy n="117" d="100"/>
        </p:scale>
        <p:origin x="1896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016B08-DB7C-4AF2-A556-79E80A6CE81E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30D320-083E-4ACF-8139-F55D22F00D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19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AB17C-9C0F-4C93-BF61-942341A00EED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3370C-5503-4F3F-8B58-25BA57B33F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Picture 3" descr="C:\Users\위드웹\Desktop\nn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4171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143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AB17C-9C0F-4C93-BF61-942341A00EED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3370C-5503-4F3F-8B58-25BA57B33F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346" y="61438"/>
            <a:ext cx="1165550" cy="30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2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AB17C-9C0F-4C93-BF61-942341A00EED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3370C-5503-4F3F-8B58-25BA57B33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3800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399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AB17C-9C0F-4C93-BF61-942341A00EED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3370C-5503-4F3F-8B58-25BA57B33F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346" y="61438"/>
            <a:ext cx="1165550" cy="30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30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3961" y="1945707"/>
            <a:ext cx="37080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>
                <a:ln>
                  <a:solidFill>
                    <a:schemeClr val="bg1">
                      <a:lumMod val="7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버튼 사용하기</a:t>
            </a:r>
          </a:p>
        </p:txBody>
      </p:sp>
      <p:pic>
        <p:nvPicPr>
          <p:cNvPr id="5" name="Picture 4" descr="C:\Users\위드웹\Desktop\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2512" y="2761456"/>
            <a:ext cx="3011488" cy="1335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C:\Users\위드웹\Desktop\gg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68" y="1844824"/>
            <a:ext cx="847725" cy="134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C:\Users\위드웹\Desktop\gewga.png"/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723"/>
          <a:stretch/>
        </p:blipFill>
        <p:spPr bwMode="auto">
          <a:xfrm>
            <a:off x="5867335" y="3476752"/>
            <a:ext cx="1102574" cy="328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C:\Users\위드웹\Desktop\gewga.png"/>
          <p:cNvPicPr>
            <a:picLocks noChangeAspect="1" noChangeArrowheads="1"/>
          </p:cNvPicPr>
          <p:nvPr/>
        </p:nvPicPr>
        <p:blipFill rotWithShape="1">
          <a:blip r:embed="rId6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53429"/>
          <a:stretch/>
        </p:blipFill>
        <p:spPr bwMode="auto">
          <a:xfrm rot="10800000">
            <a:off x="-2057" y="0"/>
            <a:ext cx="1102574" cy="2456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328" y="2819271"/>
            <a:ext cx="1382559" cy="3558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4357" y="2769029"/>
            <a:ext cx="5599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3200" b="1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코어 고딕 E 9 Black" panose="020B0A03030302020204" pitchFamily="34" charset="-127"/>
              <a:ea typeface="코어 고딕 E 9 Black" panose="020B0A03030302020204" pitchFamily="34" charset="-127"/>
              <a:cs typeface="Arial" pitchFamily="34" charset="0"/>
            </a:endParaRPr>
          </a:p>
          <a:p>
            <a:endParaRPr lang="en-US" altLang="ko-KR" sz="3200" b="1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코어 고딕 E 9 Black" panose="020B0A03030302020204" pitchFamily="34" charset="-127"/>
              <a:ea typeface="코어 고딕 E 9 Black" panose="020B0A03030302020204" pitchFamily="34" charset="-127"/>
              <a:cs typeface="Arial" pitchFamily="34" charset="0"/>
            </a:endParaRPr>
          </a:p>
          <a:p>
            <a:r>
              <a:rPr lang="ko-KR" altLang="en-US" sz="2400" b="1">
                <a:ln>
                  <a:solidFill>
                    <a:schemeClr val="bg1">
                      <a:lumMod val="75000"/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컴퓨터공학과 최상일</a:t>
            </a:r>
          </a:p>
        </p:txBody>
      </p:sp>
    </p:spTree>
    <p:extLst>
      <p:ext uri="{BB962C8B-B14F-4D97-AF65-F5344CB8AC3E}">
        <p14:creationId xmlns:p14="http://schemas.microsoft.com/office/powerpoint/2010/main" val="1248194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1214" y="34129"/>
            <a:ext cx="27478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프로젝트 설정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C62C93F-D44C-4B52-B0F8-EE743234C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876065"/>
            <a:ext cx="7920880" cy="5764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303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1214" y="34129"/>
            <a:ext cx="1927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버튼 배치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4134" t="14700" r="70173" b="11151"/>
          <a:stretch/>
        </p:blipFill>
        <p:spPr>
          <a:xfrm>
            <a:off x="1187624" y="908720"/>
            <a:ext cx="7030186" cy="570654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184907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1214" y="34129"/>
            <a:ext cx="64764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뷰바인딩</a:t>
            </a:r>
            <a:r>
              <a:rPr lang="en-US" altLang="ko-KR" sz="32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: </a:t>
            </a:r>
            <a:r>
              <a:rPr lang="ko-KR" altLang="en-US" sz="32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그래들 파일</a:t>
            </a:r>
            <a:r>
              <a:rPr lang="en-US" altLang="ko-KR" sz="32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(Module)</a:t>
            </a:r>
            <a:r>
              <a:rPr lang="ko-KR" altLang="en-US" sz="32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 수정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467544" y="836712"/>
            <a:ext cx="8152378" cy="756105"/>
            <a:chOff x="467544" y="980727"/>
            <a:chExt cx="8152378" cy="756105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5CC1D01-69FE-4B36-955B-FF7B90D72B24}"/>
                </a:ext>
              </a:extLst>
            </p:cNvPr>
            <p:cNvSpPr/>
            <p:nvPr/>
          </p:nvSpPr>
          <p:spPr>
            <a:xfrm>
              <a:off x="467544" y="980728"/>
              <a:ext cx="8152378" cy="756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  <a:tabLst>
                  <a:tab pos="355600" algn="l"/>
                </a:tabLst>
                <a:defRPr/>
              </a:pPr>
              <a:endParaRPr lang="en-US" altLang="ko-KR" sz="800" b="1" spc="-15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indent="177800">
                <a:lnSpc>
                  <a:spcPct val="120000"/>
                </a:lnSpc>
                <a:spcBef>
                  <a:spcPct val="0"/>
                </a:spcBef>
                <a:spcAft>
                  <a:spcPts val="1000"/>
                </a:spcAft>
                <a:tabLst>
                  <a:tab pos="355600" algn="l"/>
                </a:tabLst>
                <a:defRPr/>
              </a:pPr>
              <a:endParaRPr lang="en-US" altLang="ko-KR" sz="100" b="1" spc="-100">
                <a:ln>
                  <a:solidFill>
                    <a:srgbClr val="0070C0">
                      <a:alpha val="30000"/>
                    </a:srgb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spcBef>
                  <a:spcPct val="0"/>
                </a:spcBef>
                <a:tabLst>
                  <a:tab pos="355600" algn="l"/>
                </a:tabLst>
                <a:defRPr/>
              </a:pPr>
              <a:r>
                <a:rPr lang="en-US" altLang="ko-KR" sz="2400" b="1" spc="-100">
                  <a:ln>
                    <a:solidFill>
                      <a:srgbClr val="0070C0">
                        <a:alpha val="30000"/>
                      </a:srgbClr>
                    </a:solidFill>
                  </a:ln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- </a:t>
              </a:r>
              <a:r>
                <a:rPr lang="ko-KR" altLang="en-US" sz="2400" b="1" spc="-100">
                  <a:ln>
                    <a:solidFill>
                      <a:srgbClr val="0070C0">
                        <a:alpha val="30000"/>
                      </a:srgbClr>
                    </a:solidFill>
                  </a:ln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뷰 객체를 코드에서 쉽게 이용하는 방법</a:t>
              </a:r>
              <a:endParaRPr lang="en-US" altLang="ko-KR" sz="2400" b="1" spc="-100">
                <a:ln>
                  <a:solidFill>
                    <a:srgbClr val="0070C0">
                      <a:alpha val="30000"/>
                    </a:srgb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EA9474A-FB61-41E0-8BEE-E4D3D8C4EADE}"/>
                </a:ext>
              </a:extLst>
            </p:cNvPr>
            <p:cNvSpPr/>
            <p:nvPr/>
          </p:nvSpPr>
          <p:spPr>
            <a:xfrm>
              <a:off x="467544" y="980727"/>
              <a:ext cx="1656184" cy="322421"/>
            </a:xfrm>
            <a:prstGeom prst="rect">
              <a:avLst/>
            </a:prstGeom>
            <a:solidFill>
              <a:srgbClr val="2C5D98"/>
            </a:solidFill>
            <a:ln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600" b="1" spc="-15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코어 고딕 E 6 Bold" panose="020B0703030302020204" pitchFamily="34" charset="-127"/>
                  <a:ea typeface="코어 고딕 E 6 Bold" panose="020B0703030302020204" pitchFamily="34" charset="-127"/>
                </a:rPr>
                <a:t>뷰바인딩 이란</a:t>
              </a:r>
              <a:r>
                <a:rPr lang="en-US" altLang="ko-KR" sz="1600" b="1" spc="-15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코어 고딕 E 6 Bold" panose="020B0703030302020204" pitchFamily="34" charset="-127"/>
                  <a:ea typeface="코어 고딕 E 6 Bold" panose="020B0703030302020204" pitchFamily="34" charset="-127"/>
                </a:rPr>
                <a:t>?</a:t>
              </a:r>
              <a:endParaRPr lang="ko-KR" altLang="en-US" sz="1400" b="1" spc="-15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코어 고딕 E 6 Bold" panose="020B0703030302020204" pitchFamily="34" charset="-127"/>
                <a:ea typeface="코어 고딕 E 6 Bold" panose="020B0703030302020204" pitchFamily="34" charset="-127"/>
              </a:endParaRPr>
            </a:p>
          </p:txBody>
        </p:sp>
      </p:grp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467544" y="1810626"/>
            <a:ext cx="8152378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>
                <a:latin typeface="Arial" panose="020B0604020202020204" pitchFamily="34" charset="0"/>
              </a:rPr>
              <a:t>android {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>
                <a:latin typeface="Arial" panose="020B0604020202020204" pitchFamily="34" charset="0"/>
              </a:rPr>
              <a:t>    compileSdk 31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2400">
              <a:latin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>
                <a:latin typeface="Arial" panose="020B0604020202020204" pitchFamily="34" charset="0"/>
              </a:rPr>
              <a:t>    </a:t>
            </a:r>
            <a:r>
              <a:rPr lang="en-US" altLang="ko-KR" sz="2400">
                <a:solidFill>
                  <a:srgbClr val="FF0000"/>
                </a:solidFill>
                <a:latin typeface="Arial" panose="020B0604020202020204" pitchFamily="34" charset="0"/>
              </a:rPr>
              <a:t>buildFeatures {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>
                <a:solidFill>
                  <a:srgbClr val="FF0000"/>
                </a:solidFill>
                <a:latin typeface="Arial" panose="020B0604020202020204" pitchFamily="34" charset="0"/>
              </a:rPr>
              <a:t>        viewBinding = true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>
                <a:solidFill>
                  <a:srgbClr val="FF0000"/>
                </a:solidFill>
                <a:latin typeface="Arial" panose="020B0604020202020204" pitchFamily="34" charset="0"/>
              </a:rPr>
              <a:t>    }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2400">
              <a:latin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>
                <a:latin typeface="Arial" panose="020B0604020202020204" pitchFamily="34" charset="0"/>
              </a:rPr>
              <a:t>    defaultConfig {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>
                <a:latin typeface="Arial" panose="020B0604020202020204" pitchFamily="34" charset="0"/>
              </a:rPr>
              <a:t>        applicationId "com.example.eventhandling"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>
                <a:latin typeface="Arial" panose="020B0604020202020204" pitchFamily="34" charset="0"/>
              </a:rPr>
              <a:t>        minSdk 21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>
                <a:latin typeface="Arial" panose="020B0604020202020204" pitchFamily="34" charset="0"/>
              </a:rPr>
              <a:t>        targetSdk 31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>
                <a:latin typeface="Arial" panose="020B0604020202020204" pitchFamily="34" charset="0"/>
              </a:rPr>
              <a:t>        versionCode 1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>
                <a:latin typeface="Arial" panose="020B0604020202020204" pitchFamily="34" charset="0"/>
              </a:rPr>
              <a:t>        versionName "1.0"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19872" y="2996952"/>
            <a:ext cx="4011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i="1">
                <a:solidFill>
                  <a:srgbClr val="00B050"/>
                </a:solidFill>
              </a:rPr>
              <a:t>// ActivityMainBinding </a:t>
            </a:r>
            <a:r>
              <a:rPr lang="ko-KR" altLang="en-US" b="1" i="1">
                <a:solidFill>
                  <a:srgbClr val="00B050"/>
                </a:solidFill>
              </a:rPr>
              <a:t>클래스 생성</a:t>
            </a:r>
          </a:p>
        </p:txBody>
      </p:sp>
    </p:spTree>
    <p:extLst>
      <p:ext uri="{BB962C8B-B14F-4D97-AF65-F5344CB8AC3E}">
        <p14:creationId xmlns:p14="http://schemas.microsoft.com/office/powerpoint/2010/main" val="2277844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1214" y="34129"/>
            <a:ext cx="1927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코드 입력</a:t>
            </a:r>
          </a:p>
        </p:txBody>
      </p:sp>
      <p:sp>
        <p:nvSpPr>
          <p:cNvPr id="8" name="Rectangle 1"/>
          <p:cNvSpPr txBox="1">
            <a:spLocks noChangeArrowheads="1"/>
          </p:cNvSpPr>
          <p:nvPr/>
        </p:nvSpPr>
        <p:spPr bwMode="auto">
          <a:xfrm>
            <a:off x="251520" y="1798365"/>
            <a:ext cx="8640960" cy="3693319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R" sz="1800">
                <a:solidFill>
                  <a:srgbClr val="0033B3"/>
                </a:solidFill>
                <a:latin typeface="Arial Unicode MS"/>
                <a:ea typeface="JetBrains Mono"/>
              </a:rPr>
              <a:t>class </a:t>
            </a:r>
            <a:r>
              <a:rPr lang="ko-KR" altLang="ko-KR" sz="1800">
                <a:solidFill>
                  <a:srgbClr val="000000"/>
                </a:solidFill>
                <a:latin typeface="Arial Unicode MS"/>
                <a:ea typeface="JetBrains Mono"/>
              </a:rPr>
              <a:t>MainActivity </a:t>
            </a: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: AppCompatActivity() {</a:t>
            </a:r>
            <a:b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</a:b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800">
                <a:solidFill>
                  <a:srgbClr val="0033B3"/>
                </a:solidFill>
                <a:latin typeface="Arial Unicode MS"/>
                <a:ea typeface="JetBrains Mono"/>
              </a:rPr>
              <a:t>override fun </a:t>
            </a:r>
            <a:r>
              <a:rPr lang="ko-KR" altLang="ko-KR" sz="1800">
                <a:solidFill>
                  <a:srgbClr val="00627A"/>
                </a:solidFill>
                <a:latin typeface="Arial Unicode MS"/>
                <a:ea typeface="JetBrains Mono"/>
              </a:rPr>
              <a:t>onCreate</a:t>
            </a: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(savedInstanceState: </a:t>
            </a:r>
            <a:r>
              <a:rPr lang="ko-KR" altLang="ko-KR" sz="1800">
                <a:solidFill>
                  <a:srgbClr val="000000"/>
                </a:solidFill>
                <a:latin typeface="Arial Unicode MS"/>
                <a:ea typeface="JetBrains Mono"/>
              </a:rPr>
              <a:t>Bundle</a:t>
            </a: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?) {</a:t>
            </a:r>
            <a:b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</a:b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800">
                <a:solidFill>
                  <a:srgbClr val="0033B3"/>
                </a:solidFill>
                <a:latin typeface="Arial Unicode MS"/>
                <a:ea typeface="JetBrains Mono"/>
              </a:rPr>
              <a:t>super</a:t>
            </a: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.onCreate(savedInstanceState)</a:t>
            </a:r>
            <a:b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</a:b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800" strike="sngStrike">
                <a:solidFill>
                  <a:srgbClr val="080808"/>
                </a:solidFill>
                <a:latin typeface="Arial Unicode MS"/>
                <a:ea typeface="JetBrains Mono"/>
              </a:rPr>
              <a:t>setContentView(</a:t>
            </a:r>
            <a:r>
              <a:rPr lang="ko-KR" altLang="ko-KR" sz="1800" strike="sngStrike">
                <a:solidFill>
                  <a:srgbClr val="000000"/>
                </a:solidFill>
                <a:latin typeface="Arial Unicode MS"/>
                <a:ea typeface="JetBrains Mono"/>
              </a:rPr>
              <a:t>R</a:t>
            </a:r>
            <a:r>
              <a:rPr lang="ko-KR" altLang="ko-KR" sz="1800" strike="sngStrike">
                <a:solidFill>
                  <a:srgbClr val="080808"/>
                </a:solidFill>
                <a:latin typeface="Arial Unicode MS"/>
                <a:ea typeface="JetBrains Mono"/>
              </a:rPr>
              <a:t>.</a:t>
            </a:r>
            <a:r>
              <a:rPr lang="ko-KR" altLang="ko-KR" sz="1800" strike="sngStrike">
                <a:solidFill>
                  <a:srgbClr val="000000"/>
                </a:solidFill>
                <a:latin typeface="Arial Unicode MS"/>
                <a:ea typeface="JetBrains Mono"/>
              </a:rPr>
              <a:t>layout</a:t>
            </a:r>
            <a:r>
              <a:rPr lang="ko-KR" altLang="ko-KR" sz="1800" strike="sngStrike">
                <a:solidFill>
                  <a:srgbClr val="080808"/>
                </a:solidFill>
                <a:latin typeface="Arial Unicode MS"/>
                <a:ea typeface="JetBrains Mono"/>
              </a:rPr>
              <a:t>.</a:t>
            </a:r>
            <a:r>
              <a:rPr lang="ko-KR" altLang="ko-KR" sz="1800" i="1" strike="sngStrike">
                <a:solidFill>
                  <a:srgbClr val="871094"/>
                </a:solidFill>
                <a:latin typeface="Arial Unicode MS"/>
                <a:ea typeface="JetBrains Mono"/>
              </a:rPr>
              <a:t>activity_main</a:t>
            </a:r>
            <a:r>
              <a:rPr lang="ko-KR" altLang="ko-KR" sz="1800" strike="sngStrike">
                <a:solidFill>
                  <a:srgbClr val="080808"/>
                </a:solidFill>
                <a:latin typeface="Arial Unicode MS"/>
                <a:ea typeface="JetBrains Mono"/>
              </a:rPr>
              <a:t>)</a:t>
            </a:r>
            <a:endParaRPr lang="en-US" altLang="ko-KR" sz="1800" strike="sngStrike">
              <a:solidFill>
                <a:srgbClr val="080808"/>
              </a:solidFill>
              <a:latin typeface="Arial Unicode MS"/>
              <a:ea typeface="JetBrains Mono"/>
            </a:endParaRPr>
          </a:p>
          <a:p>
            <a:pPr marL="0" indent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ko-KR" sz="1800" strike="sngStrike">
              <a:solidFill>
                <a:srgbClr val="080808"/>
              </a:solidFill>
              <a:latin typeface="Arial Unicode MS"/>
              <a:ea typeface="JetBrains Mono"/>
            </a:endParaRPr>
          </a:p>
          <a:p>
            <a:pPr marL="0" indent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        </a:t>
            </a:r>
            <a:r>
              <a:rPr lang="en-US" altLang="ko-KR" sz="1800" b="1">
                <a:solidFill>
                  <a:srgbClr val="080808"/>
                </a:solidFill>
                <a:latin typeface="Arial Unicode MS"/>
                <a:ea typeface="JetBrains Mono"/>
              </a:rPr>
              <a:t>val binding = ActivityMainBinding.inflate(layoutInflater)</a:t>
            </a:r>
          </a:p>
          <a:p>
            <a:pPr marL="0" indent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ko-KR" sz="1800" b="1">
                <a:solidFill>
                  <a:srgbClr val="080808"/>
                </a:solidFill>
                <a:latin typeface="Arial Unicode MS"/>
                <a:ea typeface="JetBrains Mono"/>
              </a:rPr>
              <a:t>        setContentView(binding.root)</a:t>
            </a:r>
          </a:p>
          <a:p>
            <a:pPr marL="0" lvl="0" indent="0" eaLnBrk="0" fontAlgn="base" latinLnBrk="0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1800" strike="sngStrike">
                <a:solidFill>
                  <a:srgbClr val="080808"/>
                </a:solidFill>
                <a:latin typeface="Arial Unicode MS"/>
                <a:ea typeface="JetBrains Mono"/>
              </a:rPr>
              <a:t>        </a:t>
            </a:r>
            <a:b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</a:b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       </a:t>
            </a:r>
            <a:r>
              <a:rPr lang="en-US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 </a:t>
            </a:r>
            <a:r>
              <a:rPr lang="ko-KR" altLang="ko-KR" sz="1800">
                <a:solidFill>
                  <a:srgbClr val="000000"/>
                </a:solidFill>
                <a:latin typeface="Arial Unicode MS"/>
                <a:ea typeface="JetBrains Mono"/>
              </a:rPr>
              <a:t>binding</a:t>
            </a: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.</a:t>
            </a:r>
            <a:r>
              <a:rPr lang="en-US" altLang="ko-KR" sz="1800">
                <a:solidFill>
                  <a:srgbClr val="0070C0"/>
                </a:solidFill>
                <a:latin typeface="Arial Unicode MS"/>
                <a:ea typeface="JetBrains Mono"/>
              </a:rPr>
              <a:t>b</a:t>
            </a:r>
            <a:r>
              <a:rPr lang="ko-KR" altLang="ko-KR" sz="1800">
                <a:solidFill>
                  <a:srgbClr val="0070C0"/>
                </a:solidFill>
                <a:latin typeface="Arial Unicode MS"/>
                <a:ea typeface="JetBrains Mono"/>
              </a:rPr>
              <a:t>utton</a:t>
            </a: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.setOnClickListener </a:t>
            </a:r>
            <a:r>
              <a:rPr lang="ko-KR" altLang="ko-KR" sz="1800" b="1">
                <a:solidFill>
                  <a:srgbClr val="080808"/>
                </a:solidFill>
                <a:latin typeface="Arial Unicode MS"/>
                <a:ea typeface="JetBrains Mono"/>
              </a:rPr>
              <a:t>{</a:t>
            </a:r>
            <a:endParaRPr lang="en-US" altLang="ko-KR" sz="1800" b="1">
              <a:solidFill>
                <a:srgbClr val="080808"/>
              </a:solidFill>
              <a:latin typeface="Arial Unicode MS"/>
              <a:ea typeface="JetBrains Mono"/>
            </a:endParaRPr>
          </a:p>
          <a:p>
            <a:pPr marL="0" lvl="0" indent="0" eaLnBrk="0" fontAlgn="base" latinLnBrk="0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1800" b="1">
                <a:solidFill>
                  <a:srgbClr val="080808"/>
                </a:solidFill>
                <a:latin typeface="Arial Unicode MS"/>
                <a:ea typeface="JetBrains Mono"/>
              </a:rPr>
              <a:t>              </a:t>
            </a:r>
            <a:r>
              <a:rPr lang="en-US" altLang="ko-KR" sz="1400" b="1">
                <a:solidFill>
                  <a:srgbClr val="080808"/>
                </a:solidFill>
                <a:latin typeface="Arial Unicode MS"/>
                <a:ea typeface="JetBrains Mono"/>
              </a:rPr>
              <a:t>Toast.makeText(applicationContext, "</a:t>
            </a:r>
            <a:r>
              <a:rPr lang="ko-KR" altLang="en-US" sz="1400" b="1">
                <a:solidFill>
                  <a:srgbClr val="080808"/>
                </a:solidFill>
                <a:latin typeface="Arial Unicode MS"/>
                <a:ea typeface="JetBrains Mono"/>
              </a:rPr>
              <a:t>버튼이 눌렸어요</a:t>
            </a:r>
            <a:r>
              <a:rPr lang="en-US" altLang="ko-KR" sz="1400" b="1">
                <a:solidFill>
                  <a:srgbClr val="080808"/>
                </a:solidFill>
                <a:latin typeface="Arial Unicode MS"/>
                <a:ea typeface="JetBrains Mono"/>
              </a:rPr>
              <a:t>.", Toast.LENGTH_LONG).show()</a:t>
            </a:r>
            <a:br>
              <a:rPr lang="ko-KR" altLang="ko-KR" sz="1800" b="1">
                <a:solidFill>
                  <a:srgbClr val="080808"/>
                </a:solidFill>
                <a:latin typeface="Arial Unicode MS"/>
                <a:ea typeface="JetBrains Mono"/>
              </a:rPr>
            </a:br>
            <a:r>
              <a:rPr lang="en-US" altLang="ko-KR" sz="1800" b="1">
                <a:solidFill>
                  <a:srgbClr val="080808"/>
                </a:solidFill>
                <a:latin typeface="Arial Unicode MS"/>
                <a:ea typeface="JetBrains Mono"/>
              </a:rPr>
              <a:t>        </a:t>
            </a:r>
            <a:r>
              <a:rPr lang="ko-KR" altLang="ko-KR" sz="1800" b="1">
                <a:solidFill>
                  <a:srgbClr val="080808"/>
                </a:solidFill>
                <a:latin typeface="Arial Unicode MS"/>
                <a:ea typeface="JetBrains Mono"/>
              </a:rPr>
              <a:t>}</a:t>
            </a:r>
            <a:endParaRPr lang="ko-KR" altLang="ko-KR" sz="2400">
              <a:latin typeface="Arial" panose="020B0604020202020204" pitchFamily="34" charset="0"/>
            </a:endParaRPr>
          </a:p>
          <a:p>
            <a:pPr marL="0" indent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    </a:t>
            </a: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}</a:t>
            </a:r>
            <a:b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</a:br>
            <a:r>
              <a:rPr lang="ko-KR" altLang="ko-KR" sz="1800">
                <a:solidFill>
                  <a:srgbClr val="080808"/>
                </a:solidFill>
                <a:latin typeface="Arial Unicode MS"/>
                <a:ea typeface="JetBrains Mono"/>
              </a:rPr>
              <a:t>}</a:t>
            </a:r>
            <a:endParaRPr lang="ko-KR" altLang="ko-KR" sz="2800">
              <a:latin typeface="Arial" panose="020B0604020202020204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584" y="3134574"/>
            <a:ext cx="60486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842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1214" y="34129"/>
            <a:ext cx="1927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실행 결과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48" b="98089" l="5788" r="93087">
                        <a14:foregroundMark x1="89871" y1="1564" x2="89871" y2="1564"/>
                        <a14:foregroundMark x1="92283" y1="4170" x2="92283" y2="4170"/>
                        <a14:foregroundMark x1="92122" y1="6777" x2="92122" y2="6777"/>
                        <a14:foregroundMark x1="92122" y1="10513" x2="92122" y2="10513"/>
                        <a14:foregroundMark x1="92122" y1="12424" x2="92122" y2="12424"/>
                        <a14:foregroundMark x1="91961" y1="9036" x2="91961" y2="9036"/>
                        <a14:foregroundMark x1="92122" y1="15725" x2="92122" y2="15725"/>
                        <a14:foregroundMark x1="92283" y1="18419" x2="92283" y2="18419"/>
                        <a14:foregroundMark x1="92283" y1="21720" x2="92283" y2="21720"/>
                        <a14:foregroundMark x1="91318" y1="23892" x2="91318" y2="23892"/>
                        <a14:foregroundMark x1="92283" y1="25456" x2="92283" y2="25456"/>
                        <a14:foregroundMark x1="91961" y1="29626" x2="91961" y2="29626"/>
                        <a14:foregroundMark x1="7235" y1="4518" x2="7235" y2="4518"/>
                        <a14:foregroundMark x1="7235" y1="6255" x2="7235" y2="6255"/>
                        <a14:foregroundMark x1="6431" y1="10860" x2="6431" y2="10860"/>
                        <a14:foregroundMark x1="7878" y1="10252" x2="7878" y2="10252"/>
                        <a14:foregroundMark x1="6592" y1="8601" x2="6592" y2="8601"/>
                        <a14:foregroundMark x1="7074" y1="12685" x2="7074" y2="12685"/>
                        <a14:foregroundMark x1="7235" y1="15986" x2="7235" y2="15986"/>
                        <a14:foregroundMark x1="52894" y1="77324" x2="52894" y2="77324"/>
                        <a14:foregroundMark x1="56913" y1="77237" x2="56913" y2="77237"/>
                        <a14:foregroundMark x1="49357" y1="77672" x2="49357" y2="77672"/>
                        <a14:foregroundMark x1="7395" y1="22415" x2="7395" y2="22415"/>
                        <a14:foregroundMark x1="7395" y1="18940" x2="7395" y2="18940"/>
                        <a14:foregroundMark x1="7395" y1="29887" x2="7395" y2="29887"/>
                        <a14:foregroundMark x1="7878" y1="27281" x2="7878" y2="27281"/>
                        <a14:foregroundMark x1="7074" y1="24848" x2="7074" y2="24848"/>
                        <a14:foregroundMark x1="7074" y1="27715" x2="7074" y2="27715"/>
                        <a14:foregroundMark x1="6752" y1="31277" x2="6752" y2="31277"/>
                        <a14:foregroundMark x1="6752" y1="34231" x2="6752" y2="34231"/>
                        <a14:foregroundMark x1="6431" y1="37272" x2="6431" y2="37272"/>
                        <a14:foregroundMark x1="6592" y1="40747" x2="6592" y2="40747"/>
                        <a14:backgroundMark x1="91961" y1="96612" x2="91961" y2="96612"/>
                        <a14:backgroundMark x1="90354" y1="97046" x2="90354" y2="97046"/>
                        <a14:backgroundMark x1="91961" y1="95482" x2="91961" y2="95482"/>
                        <a14:backgroundMark x1="8199" y1="96872" x2="8199" y2="96872"/>
                      </a14:backgroundRemoval>
                    </a14:imgEffect>
                  </a14:imgLayer>
                </a14:imgProps>
              </a:ext>
            </a:extLst>
          </a:blip>
          <a:srcRect l="6077" r="6413" b="2135"/>
          <a:stretch/>
        </p:blipFill>
        <p:spPr>
          <a:xfrm>
            <a:off x="3131840" y="836712"/>
            <a:ext cx="2808312" cy="581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055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1214" y="34129"/>
            <a:ext cx="3994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import </a:t>
            </a:r>
            <a:r>
              <a:rPr lang="ko-KR" altLang="en-US" sz="32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코어 고딕 E 9 Black" panose="020B0A03030302020204" pitchFamily="34" charset="-127"/>
                <a:ea typeface="코어 고딕 E 9 Black" panose="020B0A03030302020204" pitchFamily="34" charset="-127"/>
                <a:cs typeface="Arial" pitchFamily="34" charset="0"/>
              </a:rPr>
              <a:t>자동 추가 방법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53130" b="62500"/>
          <a:stretch/>
        </p:blipFill>
        <p:spPr>
          <a:xfrm>
            <a:off x="179512" y="2776476"/>
            <a:ext cx="4267098" cy="280831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225542" y="892045"/>
            <a:ext cx="86398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b="1"/>
              <a:t>위젯</a:t>
            </a:r>
            <a:r>
              <a:rPr lang="en-US" altLang="ko-KR" b="1"/>
              <a:t>(</a:t>
            </a:r>
            <a:r>
              <a:rPr lang="ko-KR" altLang="en-US" b="1"/>
              <a:t>앱 화면에 눈에 보이는 것</a:t>
            </a:r>
            <a:r>
              <a:rPr lang="en-US" altLang="ko-KR" b="1"/>
              <a:t>)</a:t>
            </a:r>
            <a:r>
              <a:rPr lang="ko-KR" altLang="en-US" b="1"/>
              <a:t> 주변에 커서를 위치시키면 작은 팝업창이 뜸 그리고 </a:t>
            </a:r>
            <a:r>
              <a:rPr lang="en-US" altLang="ko-KR" b="1"/>
              <a:t>&lt;Alt&gt;+&lt;Enter&gt; </a:t>
            </a:r>
            <a:r>
              <a:rPr lang="ko-KR" altLang="en-US" b="1"/>
              <a:t>입력</a:t>
            </a:r>
            <a:endParaRPr lang="en-US" altLang="ko-KR" b="1"/>
          </a:p>
          <a:p>
            <a:pPr marL="342900" indent="-342900">
              <a:buFont typeface="+mj-lt"/>
              <a:buAutoNum type="arabicPeriod"/>
            </a:pPr>
            <a:r>
              <a:rPr lang="ko-KR" altLang="en-US" b="1"/>
              <a:t>위젯 입력 후 </a:t>
            </a:r>
            <a:r>
              <a:rPr lang="en-US" altLang="ko-KR" b="1"/>
              <a:t>&lt;Enter&gt;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r="52241" b="63036"/>
          <a:stretch/>
        </p:blipFill>
        <p:spPr>
          <a:xfrm>
            <a:off x="4545485" y="2772024"/>
            <a:ext cx="4417928" cy="28127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0" name="직사각형 9"/>
          <p:cNvSpPr/>
          <p:nvPr/>
        </p:nvSpPr>
        <p:spPr>
          <a:xfrm>
            <a:off x="251520" y="4437112"/>
            <a:ext cx="3168352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220072" y="4725144"/>
            <a:ext cx="3218151" cy="72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183434" y="2432496"/>
            <a:ext cx="360040" cy="365881"/>
          </a:xfrm>
          <a:prstGeom prst="ellipse">
            <a:avLst/>
          </a:prstGeom>
          <a:solidFill>
            <a:srgbClr val="C000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/>
              <a:t>1</a:t>
            </a:r>
            <a:endParaRPr lang="ko-KR" altLang="en-US" sz="2000" b="1"/>
          </a:p>
        </p:txBody>
      </p:sp>
      <p:sp>
        <p:nvSpPr>
          <p:cNvPr id="14" name="타원 13"/>
          <p:cNvSpPr/>
          <p:nvPr/>
        </p:nvSpPr>
        <p:spPr>
          <a:xfrm>
            <a:off x="4644008" y="2432496"/>
            <a:ext cx="360040" cy="365881"/>
          </a:xfrm>
          <a:prstGeom prst="ellipse">
            <a:avLst/>
          </a:prstGeom>
          <a:solidFill>
            <a:srgbClr val="C000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/>
              <a:t>2</a:t>
            </a:r>
            <a:endParaRPr lang="ko-KR" altLang="en-US" sz="2000" b="1"/>
          </a:p>
        </p:txBody>
      </p:sp>
    </p:spTree>
    <p:extLst>
      <p:ext uri="{BB962C8B-B14F-4D97-AF65-F5344CB8AC3E}">
        <p14:creationId xmlns:p14="http://schemas.microsoft.com/office/powerpoint/2010/main" val="2861745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3653</TotalTime>
  <Words>197</Words>
  <Application>Microsoft Office PowerPoint</Application>
  <PresentationFormat>화면 슬라이드 쇼(4:3)</PresentationFormat>
  <Paragraphs>39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Arial Unicode MS</vt:lpstr>
      <vt:lpstr>맑은 고딕</vt:lpstr>
      <vt:lpstr>코어 고딕 E 6 Bold</vt:lpstr>
      <vt:lpstr>코어 고딕 E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위드웹</dc:creator>
  <cp:lastModifiedBy>Sangil Choi</cp:lastModifiedBy>
  <cp:revision>291</cp:revision>
  <dcterms:created xsi:type="dcterms:W3CDTF">2013-03-13T02:07:51Z</dcterms:created>
  <dcterms:modified xsi:type="dcterms:W3CDTF">2023-09-13T02:43:04Z</dcterms:modified>
</cp:coreProperties>
</file>

<file path=docProps/thumbnail.jpeg>
</file>